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71" r:id="rId3"/>
    <p:sldId id="272" r:id="rId4"/>
    <p:sldId id="273" r:id="rId5"/>
    <p:sldId id="257" r:id="rId6"/>
    <p:sldId id="267" r:id="rId7"/>
    <p:sldId id="258" r:id="rId8"/>
    <p:sldId id="265" r:id="rId9"/>
    <p:sldId id="259" r:id="rId10"/>
    <p:sldId id="260" r:id="rId11"/>
    <p:sldId id="261" r:id="rId12"/>
    <p:sldId id="262" r:id="rId13"/>
    <p:sldId id="269" r:id="rId14"/>
    <p:sldId id="268" r:id="rId15"/>
    <p:sldId id="266" r:id="rId16"/>
    <p:sldId id="264" r:id="rId17"/>
    <p:sldId id="270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99" autoAdjust="0"/>
    <p:restoredTop sz="94660"/>
  </p:normalViewPr>
  <p:slideViewPr>
    <p:cSldViewPr>
      <p:cViewPr varScale="1">
        <p:scale>
          <a:sx n="40" d="100"/>
          <a:sy n="40" d="100"/>
        </p:scale>
        <p:origin x="-72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accent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76EACB7-A8A8-4425-B521-B738ED8FD043}" type="datetimeFigureOut">
              <a:rPr lang="en-US" smtClean="0"/>
              <a:pPr/>
              <a:t>06/05/2014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88A1C5E-92DF-4737-87A9-EFFF2CE6470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76EACB7-A8A8-4425-B521-B738ED8FD043}" type="datetimeFigureOut">
              <a:rPr lang="en-US" smtClean="0"/>
              <a:pPr/>
              <a:t>06/05/2014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88A1C5E-92DF-4737-87A9-EFFF2CE6470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76EACB7-A8A8-4425-B521-B738ED8FD043}" type="datetimeFigureOut">
              <a:rPr lang="en-US" smtClean="0"/>
              <a:pPr/>
              <a:t>06/05/2014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88A1C5E-92DF-4737-87A9-EFFF2CE6470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76EACB7-A8A8-4425-B521-B738ED8FD043}" type="datetimeFigureOut">
              <a:rPr lang="en-US" smtClean="0"/>
              <a:pPr/>
              <a:t>06/05/2014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88A1C5E-92DF-4737-87A9-EFFF2CE6470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>
              <a:defRPr>
                <a:solidFill>
                  <a:schemeClr val="accent2"/>
                </a:solidFill>
              </a:defRPr>
            </a:lvl1pPr>
            <a:extLst/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76EACB7-A8A8-4425-B521-B738ED8FD043}" type="datetimeFigureOut">
              <a:rPr lang="en-US" smtClean="0"/>
              <a:pPr/>
              <a:t>06/05/2014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88A1C5E-92DF-4737-87A9-EFFF2CE6470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76EACB7-A8A8-4425-B521-B738ED8FD043}" type="datetimeFigureOut">
              <a:rPr lang="en-US" smtClean="0"/>
              <a:pPr/>
              <a:t>06/05/2014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88A1C5E-92DF-4737-87A9-EFFF2CE6470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76EACB7-A8A8-4425-B521-B738ED8FD043}" type="datetimeFigureOut">
              <a:rPr lang="en-US" smtClean="0"/>
              <a:pPr/>
              <a:t>06/05/2014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88A1C5E-92DF-4737-87A9-EFFF2CE6470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76EACB7-A8A8-4425-B521-B738ED8FD043}" type="datetimeFigureOut">
              <a:rPr lang="en-US" smtClean="0"/>
              <a:pPr/>
              <a:t>06/05/2014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88A1C5E-92DF-4737-87A9-EFFF2CE6470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76EACB7-A8A8-4425-B521-B738ED8FD043}" type="datetimeFigureOut">
              <a:rPr lang="en-US" smtClean="0"/>
              <a:pPr/>
              <a:t>06/05/2014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88A1C5E-92DF-4737-87A9-EFFF2CE6470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B76EACB7-A8A8-4425-B521-B738ED8FD043}" type="datetimeFigureOut">
              <a:rPr lang="en-US" smtClean="0"/>
              <a:pPr/>
              <a:t>06/05/2014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88A1C5E-92DF-4737-87A9-EFFF2CE6470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76EACB7-A8A8-4425-B521-B738ED8FD043}" type="datetimeFigureOut">
              <a:rPr lang="en-US" smtClean="0"/>
              <a:pPr/>
              <a:t>06/05/2014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88A1C5E-92DF-4737-87A9-EFFF2CE6470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B76EACB7-A8A8-4425-B521-B738ED8FD043}" type="datetimeFigureOut">
              <a:rPr lang="en-US" smtClean="0"/>
              <a:pPr/>
              <a:t>06/05/2014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588A1C5E-92DF-4737-87A9-EFFF2CE6470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ICHTHYOSIS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General department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Conjunctiva - </a:t>
            </a:r>
            <a:r>
              <a:rPr lang="en-US" dirty="0" err="1"/>
              <a:t>Keratinization</a:t>
            </a:r>
            <a:r>
              <a:rPr lang="en-US" dirty="0"/>
              <a:t> and thickening secondary to </a:t>
            </a:r>
            <a:r>
              <a:rPr lang="en-US" dirty="0" err="1" smtClean="0"/>
              <a:t>ectropion</a:t>
            </a:r>
            <a:endParaRPr lang="en-US" dirty="0" smtClean="0"/>
          </a:p>
          <a:p>
            <a:r>
              <a:rPr lang="en-US" smtClean="0"/>
              <a:t>Cornea</a:t>
            </a:r>
            <a:endParaRPr lang="en-US" dirty="0" smtClean="0"/>
          </a:p>
          <a:p>
            <a:r>
              <a:rPr lang="en-US" dirty="0" smtClean="0"/>
              <a:t>Eyelids</a:t>
            </a:r>
          </a:p>
          <a:p>
            <a:r>
              <a:rPr lang="en-US" dirty="0"/>
              <a:t>Retina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Physical</a:t>
            </a:r>
            <a:br>
              <a:rPr lang="en-US" dirty="0" smtClean="0"/>
            </a:b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u="sng" dirty="0" smtClean="0">
                <a:solidFill>
                  <a:schemeClr val="accent3"/>
                </a:solidFill>
              </a:rPr>
              <a:t>Systemic: </a:t>
            </a:r>
            <a:r>
              <a:rPr lang="en-US" dirty="0" smtClean="0"/>
              <a:t>Oral </a:t>
            </a:r>
            <a:r>
              <a:rPr lang="en-US" dirty="0" err="1" smtClean="0"/>
              <a:t>retinoids</a:t>
            </a:r>
            <a:r>
              <a:rPr lang="en-US" dirty="0" smtClean="0"/>
              <a:t> :</a:t>
            </a:r>
          </a:p>
          <a:p>
            <a:pPr marL="514350" indent="-514350"/>
            <a:r>
              <a:rPr lang="en-US" dirty="0" smtClean="0"/>
              <a:t> </a:t>
            </a:r>
            <a:r>
              <a:rPr lang="en-US" dirty="0" err="1" smtClean="0"/>
              <a:t>Etretinate</a:t>
            </a:r>
            <a:r>
              <a:rPr lang="en-US" dirty="0" smtClean="0"/>
              <a:t> (1 mg/kg/d) (</a:t>
            </a:r>
            <a:r>
              <a:rPr lang="en-US" dirty="0" err="1" smtClean="0"/>
              <a:t>Soriatane</a:t>
            </a:r>
            <a:r>
              <a:rPr lang="en-US" dirty="0" smtClean="0"/>
              <a:t>)</a:t>
            </a:r>
          </a:p>
          <a:p>
            <a:pPr marL="514350" indent="-514350"/>
            <a:r>
              <a:rPr lang="en-US" dirty="0" smtClean="0"/>
              <a:t> </a:t>
            </a:r>
            <a:r>
              <a:rPr lang="en-US" dirty="0" err="1" smtClean="0"/>
              <a:t>Isotretinoin</a:t>
            </a:r>
            <a:r>
              <a:rPr lang="en-US" dirty="0" smtClean="0"/>
              <a:t> (2 mg/kg/d) (</a:t>
            </a:r>
            <a:r>
              <a:rPr lang="en-US" dirty="0" err="1" smtClean="0"/>
              <a:t>Amnesteem</a:t>
            </a:r>
            <a:r>
              <a:rPr lang="en-US" dirty="0" smtClean="0"/>
              <a:t>, </a:t>
            </a:r>
            <a:r>
              <a:rPr lang="en-US" dirty="0" err="1" smtClean="0"/>
              <a:t>Claravis</a:t>
            </a:r>
            <a:r>
              <a:rPr lang="en-US" dirty="0" smtClean="0"/>
              <a:t>, </a:t>
            </a:r>
            <a:r>
              <a:rPr lang="en-US" dirty="0" err="1" smtClean="0"/>
              <a:t>Sotret</a:t>
            </a:r>
            <a:r>
              <a:rPr lang="en-US" dirty="0" smtClean="0"/>
              <a:t>)</a:t>
            </a:r>
          </a:p>
          <a:p>
            <a:pPr marL="514350" indent="-514350">
              <a:buNone/>
            </a:pPr>
            <a:r>
              <a:rPr lang="en-US" dirty="0" smtClean="0"/>
              <a:t>2.   </a:t>
            </a:r>
            <a:r>
              <a:rPr lang="en-US" u="sng" dirty="0" smtClean="0">
                <a:solidFill>
                  <a:schemeClr val="accent3"/>
                </a:solidFill>
              </a:rPr>
              <a:t>Ocular</a:t>
            </a:r>
            <a:r>
              <a:rPr lang="en-US" dirty="0" smtClean="0">
                <a:solidFill>
                  <a:schemeClr val="accent3"/>
                </a:solidFill>
              </a:rPr>
              <a:t>: </a:t>
            </a:r>
          </a:p>
          <a:p>
            <a:pPr marL="514350" indent="-514350"/>
            <a:r>
              <a:rPr lang="en-US" dirty="0" err="1" smtClean="0"/>
              <a:t>Nonpreserved</a:t>
            </a:r>
            <a:r>
              <a:rPr lang="en-US" dirty="0" smtClean="0"/>
              <a:t> artificial tears (</a:t>
            </a:r>
            <a:r>
              <a:rPr lang="en-US" dirty="0" err="1" smtClean="0"/>
              <a:t>carboxymethylcellulose</a:t>
            </a:r>
            <a:r>
              <a:rPr lang="en-US" dirty="0" smtClean="0"/>
              <a:t> sodium 0.5-1.0%) and ointment (white petrolatum 56.8%, mineral oil 41.5%)  </a:t>
            </a:r>
          </a:p>
          <a:p>
            <a:pPr marL="514350" indent="-514350"/>
            <a:r>
              <a:rPr lang="en-US" dirty="0" smtClean="0"/>
              <a:t>Preservative-free lubricants </a:t>
            </a:r>
          </a:p>
          <a:p>
            <a:pPr marL="514350" indent="-514350"/>
            <a:r>
              <a:rPr lang="en-US" dirty="0" smtClean="0"/>
              <a:t>Bandage contact lenses 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Treatment</a:t>
            </a:r>
            <a:br>
              <a:rPr lang="en-US" dirty="0" smtClean="0"/>
            </a:b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None/>
            </a:pPr>
            <a:r>
              <a:rPr lang="en-US" dirty="0" smtClean="0"/>
              <a:t>3. </a:t>
            </a:r>
            <a:r>
              <a:rPr lang="en-US" u="sng" dirty="0" smtClean="0">
                <a:solidFill>
                  <a:schemeClr val="accent3"/>
                </a:solidFill>
              </a:rPr>
              <a:t>Topical</a:t>
            </a:r>
            <a:r>
              <a:rPr lang="en-US" dirty="0" smtClean="0"/>
              <a:t> :</a:t>
            </a:r>
          </a:p>
          <a:p>
            <a:pPr marL="514350" indent="-514350"/>
            <a:r>
              <a:rPr lang="en-US" dirty="0" smtClean="0"/>
              <a:t> Topical cyclosporine A 2% given 3 times daily. </a:t>
            </a:r>
          </a:p>
          <a:p>
            <a:pPr marL="514350" indent="-514350"/>
            <a:r>
              <a:rPr lang="en-US" dirty="0" smtClean="0"/>
              <a:t>N-</a:t>
            </a:r>
            <a:r>
              <a:rPr lang="en-US" dirty="0" err="1" smtClean="0"/>
              <a:t>acetylcysteine</a:t>
            </a:r>
            <a:r>
              <a:rPr lang="en-US" dirty="0" smtClean="0"/>
              <a:t> 10% (</a:t>
            </a:r>
            <a:r>
              <a:rPr lang="en-US" dirty="0" err="1" smtClean="0"/>
              <a:t>Acetadote</a:t>
            </a:r>
            <a:r>
              <a:rPr lang="en-US" dirty="0" smtClean="0"/>
              <a:t>) emulsion can be safely and efficaciously used in the topical treatment of neonatal </a:t>
            </a:r>
            <a:r>
              <a:rPr lang="en-US" dirty="0" err="1" smtClean="0"/>
              <a:t>ichthyosis</a:t>
            </a:r>
            <a:r>
              <a:rPr lang="en-US" dirty="0" smtClean="0"/>
              <a:t>. </a:t>
            </a:r>
          </a:p>
          <a:p>
            <a:pPr marL="514350" indent="-514350"/>
            <a:r>
              <a:rPr lang="en-US" dirty="0" smtClean="0"/>
              <a:t>Acid salicylic 3%, </a:t>
            </a:r>
            <a:r>
              <a:rPr lang="en-US" dirty="0" err="1" smtClean="0"/>
              <a:t>physiogel</a:t>
            </a:r>
            <a:r>
              <a:rPr lang="en-US" dirty="0" smtClean="0"/>
              <a:t>, </a:t>
            </a:r>
            <a:r>
              <a:rPr lang="en-US" dirty="0" err="1" smtClean="0"/>
              <a:t>cetaphil</a:t>
            </a:r>
            <a:r>
              <a:rPr lang="en-US" dirty="0" smtClean="0"/>
              <a:t>, </a:t>
            </a:r>
            <a:r>
              <a:rPr lang="en-US" dirty="0" err="1" smtClean="0"/>
              <a:t>hydracuta</a:t>
            </a:r>
            <a:r>
              <a:rPr lang="en-US" dirty="0" smtClean="0"/>
              <a:t>.</a:t>
            </a:r>
          </a:p>
          <a:p>
            <a:pPr marL="514350" indent="-514350">
              <a:buNone/>
            </a:pPr>
            <a:r>
              <a:rPr lang="en-US" b="1" dirty="0" smtClean="0"/>
              <a:t>4.  </a:t>
            </a:r>
            <a:r>
              <a:rPr lang="en-US" u="sng" dirty="0" smtClean="0">
                <a:solidFill>
                  <a:schemeClr val="accent3"/>
                </a:solidFill>
              </a:rPr>
              <a:t>Antibiotics</a:t>
            </a:r>
            <a:r>
              <a:rPr lang="en-US" b="1" dirty="0" smtClean="0"/>
              <a:t>: </a:t>
            </a:r>
            <a:r>
              <a:rPr lang="en-US" dirty="0" smtClean="0"/>
              <a:t>Erythromycin.</a:t>
            </a:r>
            <a:endParaRPr lang="en-US" b="1" dirty="0" smtClean="0"/>
          </a:p>
          <a:p>
            <a:pPr marL="514350" indent="-514350"/>
            <a:endParaRPr lang="en-US" dirty="0" smtClean="0"/>
          </a:p>
          <a:p>
            <a:pPr marL="514350" indent="-514350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Apply lotions and creams to wet skin to trap in the moisture.</a:t>
            </a:r>
          </a:p>
          <a:p>
            <a:r>
              <a:rPr lang="en-US" dirty="0" smtClean="0"/>
              <a:t>Rub gently a pumice stone on wet skin to help remove thickened crusty skin.</a:t>
            </a:r>
          </a:p>
          <a:p>
            <a:r>
              <a:rPr lang="en-US" dirty="0" smtClean="0"/>
              <a:t>Brush washed hair to remove scales from scalp.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Skin care tips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Severe congenital </a:t>
            </a:r>
            <a:r>
              <a:rPr lang="en-US" dirty="0" err="1" smtClean="0"/>
              <a:t>ichthyoses</a:t>
            </a:r>
            <a:r>
              <a:rPr lang="en-US" dirty="0" smtClean="0"/>
              <a:t>:</a:t>
            </a:r>
          </a:p>
          <a:p>
            <a:r>
              <a:rPr lang="en-US" dirty="0" smtClean="0"/>
              <a:t>Increased </a:t>
            </a:r>
            <a:r>
              <a:rPr lang="en-US" dirty="0" err="1" smtClean="0"/>
              <a:t>transepidermal</a:t>
            </a:r>
            <a:r>
              <a:rPr lang="en-US" dirty="0" smtClean="0"/>
              <a:t> water loss, </a:t>
            </a:r>
            <a:r>
              <a:rPr lang="en-US" dirty="0" err="1" smtClean="0"/>
              <a:t>hypernatremic</a:t>
            </a:r>
            <a:r>
              <a:rPr lang="en-US" dirty="0" smtClean="0"/>
              <a:t> dehydration, and increased heat loss</a:t>
            </a:r>
          </a:p>
          <a:p>
            <a:r>
              <a:rPr lang="en-US" dirty="0" smtClean="0"/>
              <a:t>Managed in neonatal intensive care units</a:t>
            </a:r>
          </a:p>
          <a:p>
            <a:r>
              <a:rPr lang="en-US" dirty="0" smtClean="0"/>
              <a:t>Closely monitored for body temperature, vital signs, and electrolytes, infection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Care of neonate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The mainstay of </a:t>
            </a:r>
            <a:r>
              <a:rPr lang="en-US" dirty="0" err="1" smtClean="0"/>
              <a:t>ichthyosis</a:t>
            </a:r>
            <a:r>
              <a:rPr lang="en-US" dirty="0" smtClean="0"/>
              <a:t> therapy includes removal of surface scales, and application of a water barrier.</a:t>
            </a:r>
          </a:p>
          <a:p>
            <a:pPr lvl="0"/>
            <a:r>
              <a:rPr lang="en-US" dirty="0" smtClean="0"/>
              <a:t>In disabling cases, oral </a:t>
            </a:r>
            <a:r>
              <a:rPr lang="en-US" dirty="0" err="1" smtClean="0"/>
              <a:t>retinoids</a:t>
            </a:r>
            <a:r>
              <a:rPr lang="en-US" dirty="0" smtClean="0"/>
              <a:t> may reduce cosmetic disfigurement, depression, and social isolation.</a:t>
            </a:r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Further Outpatient Care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Patients must realize that this condition is chronic, and they will need long-term therapy. </a:t>
            </a:r>
          </a:p>
          <a:p>
            <a:r>
              <a:rPr lang="en-US" dirty="0" smtClean="0"/>
              <a:t>Without long-term therapy, chronic loss of water and calories, which may impair growth in children.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Patient Education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index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752600" y="1905000"/>
            <a:ext cx="5400675" cy="3600450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THANK YOU FOR LISTENING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Content Placeholder 5" descr="20140114_110846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54692" y="1481138"/>
            <a:ext cx="6034616" cy="452596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images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15126" y="1371600"/>
            <a:ext cx="5791200" cy="4343400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Ichthyosis-7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00200" y="1065830"/>
            <a:ext cx="4772025" cy="4300714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 relatively </a:t>
            </a:r>
            <a:r>
              <a:rPr lang="en-US" dirty="0"/>
              <a:t>uncommon group of skin disorders characterized by the presence of excessive amounts of dry surface </a:t>
            </a:r>
            <a:r>
              <a:rPr lang="en-US" dirty="0" smtClean="0"/>
              <a:t>scales</a:t>
            </a:r>
          </a:p>
          <a:p>
            <a:r>
              <a:rPr lang="en-US" dirty="0"/>
              <a:t>A</a:t>
            </a:r>
            <a:r>
              <a:rPr lang="en-US" dirty="0" smtClean="0"/>
              <a:t> </a:t>
            </a:r>
            <a:r>
              <a:rPr lang="en-US" dirty="0"/>
              <a:t>disorder of </a:t>
            </a:r>
            <a:r>
              <a:rPr lang="en-US" dirty="0" err="1"/>
              <a:t>keratinization</a:t>
            </a:r>
            <a:r>
              <a:rPr lang="en-US" dirty="0"/>
              <a:t> or </a:t>
            </a:r>
            <a:r>
              <a:rPr lang="en-US" dirty="0" err="1"/>
              <a:t>cornification</a:t>
            </a:r>
            <a:r>
              <a:rPr lang="en-US" dirty="0" smtClean="0"/>
              <a:t>, </a:t>
            </a:r>
            <a:r>
              <a:rPr lang="en-US" dirty="0"/>
              <a:t>due to abnormal epidermal differentiation or metabolism. 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Background</a:t>
            </a:r>
            <a:br>
              <a:rPr lang="en-US" dirty="0" smtClean="0"/>
            </a:b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great majority of </a:t>
            </a:r>
            <a:r>
              <a:rPr lang="en-US" dirty="0" err="1" smtClean="0"/>
              <a:t>ichthyoses</a:t>
            </a:r>
            <a:r>
              <a:rPr lang="en-US" dirty="0" smtClean="0"/>
              <a:t> are inherited, but acquired forms can develop in the setting of malignancy, autoimmune or infectious disease, and nutritional deficiency. </a:t>
            </a:r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Clarified by the identification of causative mutations in over 50 genes encoding structural proteins or enzymes involved in a broad variety of cellular functions.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Pathophyology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Abnormalities in any of these components result in a rather stereotypic epidermal response with epidermal hyperplasia and the formation of excess stratum </a:t>
            </a:r>
            <a:r>
              <a:rPr lang="en-US" dirty="0" err="1" smtClean="0"/>
              <a:t>corneum</a:t>
            </a:r>
            <a:r>
              <a:rPr lang="en-US" dirty="0" smtClean="0"/>
              <a:t> accompanied by abnormal desquamation and visible accumulation of scales on the skin’s surface</a:t>
            </a:r>
          </a:p>
          <a:p>
            <a:endParaRPr lang="en-US" dirty="0" smtClean="0"/>
          </a:p>
          <a:p>
            <a:r>
              <a:rPr lang="en-US" dirty="0" smtClean="0"/>
              <a:t>Against environmental allergens, water loss, and infection. 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 </a:t>
            </a:r>
            <a:r>
              <a:rPr lang="en-US" dirty="0" err="1" smtClean="0"/>
              <a:t>Ichthyosis</a:t>
            </a:r>
            <a:r>
              <a:rPr lang="en-US" dirty="0" smtClean="0"/>
              <a:t> </a:t>
            </a:r>
            <a:r>
              <a:rPr lang="en-US" dirty="0" err="1" smtClean="0"/>
              <a:t>vulgaris</a:t>
            </a:r>
            <a:r>
              <a:rPr lang="en-US" dirty="0" smtClean="0"/>
              <a:t> 1/300, X-linked recessive </a:t>
            </a:r>
            <a:r>
              <a:rPr lang="en-US" dirty="0" err="1" smtClean="0"/>
              <a:t>ichthyosis</a:t>
            </a:r>
            <a:r>
              <a:rPr lang="en-US" dirty="0" smtClean="0"/>
              <a:t> 1/6000 males.</a:t>
            </a:r>
          </a:p>
          <a:p>
            <a:r>
              <a:rPr lang="en-US" dirty="0" smtClean="0"/>
              <a:t>Mortality/Morbidity: </a:t>
            </a:r>
            <a:r>
              <a:rPr lang="en-US" dirty="0"/>
              <a:t>testicular </a:t>
            </a:r>
            <a:r>
              <a:rPr lang="en-US" dirty="0" smtClean="0"/>
              <a:t>cancer, </a:t>
            </a:r>
            <a:r>
              <a:rPr lang="en-US" dirty="0" err="1" smtClean="0"/>
              <a:t>cryptorchidism</a:t>
            </a:r>
            <a:r>
              <a:rPr lang="en-US" dirty="0" smtClean="0"/>
              <a:t>, </a:t>
            </a:r>
            <a:r>
              <a:rPr lang="en-US" dirty="0"/>
              <a:t>abnormalities of the sperm count or </a:t>
            </a:r>
            <a:r>
              <a:rPr lang="en-US" dirty="0" smtClean="0"/>
              <a:t>motility.</a:t>
            </a:r>
          </a:p>
          <a:p>
            <a:r>
              <a:rPr lang="en-US" dirty="0"/>
              <a:t>Race</a:t>
            </a:r>
          </a:p>
          <a:p>
            <a:r>
              <a:rPr lang="en-US" dirty="0"/>
              <a:t>Sex</a:t>
            </a:r>
          </a:p>
          <a:p>
            <a:endParaRPr lang="en-US" b="1" dirty="0"/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Epidemiology</a:t>
            </a:r>
            <a:br>
              <a:rPr lang="en-US" dirty="0" smtClean="0"/>
            </a:b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247</TotalTime>
  <Words>442</Words>
  <Application>Microsoft Office PowerPoint</Application>
  <PresentationFormat>On-screen Show (4:3)</PresentationFormat>
  <Paragraphs>50</Paragraphs>
  <Slides>17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Concourse</vt:lpstr>
      <vt:lpstr>ICHTHYOSIS</vt:lpstr>
      <vt:lpstr>Slide 2</vt:lpstr>
      <vt:lpstr>Slide 3</vt:lpstr>
      <vt:lpstr>Slide 4</vt:lpstr>
      <vt:lpstr>Background </vt:lpstr>
      <vt:lpstr>Slide 6</vt:lpstr>
      <vt:lpstr>Pathophyology </vt:lpstr>
      <vt:lpstr>Slide 8</vt:lpstr>
      <vt:lpstr>Epidemiology </vt:lpstr>
      <vt:lpstr>Physical </vt:lpstr>
      <vt:lpstr>Treatment </vt:lpstr>
      <vt:lpstr>Slide 12</vt:lpstr>
      <vt:lpstr>Skin care tips </vt:lpstr>
      <vt:lpstr>Care of neonate</vt:lpstr>
      <vt:lpstr>Further Outpatient Care </vt:lpstr>
      <vt:lpstr>Patient Education </vt:lpstr>
      <vt:lpstr>THANK YOU FOR LISTENING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ICTHYOSIS</dc:title>
  <dc:creator>Admin</dc:creator>
  <cp:lastModifiedBy>AVENIS</cp:lastModifiedBy>
  <cp:revision>23</cp:revision>
  <dcterms:created xsi:type="dcterms:W3CDTF">2014-03-12T14:17:52Z</dcterms:created>
  <dcterms:modified xsi:type="dcterms:W3CDTF">2014-05-06T03:05:40Z</dcterms:modified>
</cp:coreProperties>
</file>